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25"/>
  </p:notesMasterIdLst>
  <p:sldIdLst>
    <p:sldId id="309" r:id="rId6"/>
    <p:sldId id="308" r:id="rId7"/>
    <p:sldId id="310" r:id="rId8"/>
    <p:sldId id="258" r:id="rId9"/>
    <p:sldId id="267" r:id="rId10"/>
    <p:sldId id="305" r:id="rId11"/>
    <p:sldId id="268" r:id="rId12"/>
    <p:sldId id="304" r:id="rId13"/>
    <p:sldId id="317" r:id="rId14"/>
    <p:sldId id="306" r:id="rId15"/>
    <p:sldId id="312" r:id="rId16"/>
    <p:sldId id="313" r:id="rId17"/>
    <p:sldId id="307" r:id="rId18"/>
    <p:sldId id="315" r:id="rId19"/>
    <p:sldId id="316" r:id="rId20"/>
    <p:sldId id="301" r:id="rId21"/>
    <p:sldId id="269" r:id="rId22"/>
    <p:sldId id="302" r:id="rId23"/>
    <p:sldId id="261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B Yagut" panose="00000400000000000000" pitchFamily="2" charset="-78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BC57520-939C-44C4-A627-76D83A706C23}" type="datetimeFigureOut">
              <a:rPr lang="fa-IR" smtClean="0"/>
              <a:pPr/>
              <a:t>10/08/1442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41487D6-1121-4137-8D0C-E7D171FFF2F1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87D6-1121-4137-8D0C-E7D171FFF2F1}" type="slidenum">
              <a:rPr lang="fa-IR" smtClean="0"/>
              <a:pPr/>
              <a:t>8</a:t>
            </a:fld>
            <a:endParaRPr lang="fa-I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87D6-1121-4137-8D0C-E7D171FFF2F1}" type="slidenum">
              <a:rPr lang="fa-IR" smtClean="0"/>
              <a:pPr/>
              <a:t>10</a:t>
            </a:fld>
            <a:endParaRPr lang="fa-I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87D6-1121-4137-8D0C-E7D171FFF2F1}" type="slidenum">
              <a:rPr lang="fa-IR" smtClean="0"/>
              <a:pPr/>
              <a:t>13</a:t>
            </a:fld>
            <a:endParaRPr lang="fa-I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487D6-1121-4137-8D0C-E7D171FFF2F1}" type="slidenum">
              <a:rPr lang="fa-IR" smtClean="0"/>
              <a:pPr/>
              <a:t>14</a:t>
            </a:fld>
            <a:endParaRPr lang="fa-I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E944D81B-69F0-4CFD-94D7-1904891AD72F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13EDAA4F-65E0-462D-8D79-BFC75B968CE2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FFFEB-66E7-4114-8BA0-AF889BB0EB70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B3426B05-8F9A-4F62-9E15-7510D302EF52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6D52867C-F065-4D77-B432-23EFF5F9A928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BFF347E-0B0E-4769-A77F-03300230824D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34168B7F-00E6-421E-9871-7E0132B766A9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CCC45F54-C088-468C-B30D-30F7BF48970D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922D-74F2-49AD-A956-AA1012E45E2E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0152F321-CC67-4270-AEBA-F496AECD61BA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1DFB2-F54E-4434-B6AF-964B85C9C93D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730C0AAE-6F1C-436A-AE70-B443A5E9C821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263775"/>
            <a:ext cx="7772400" cy="1470025"/>
          </a:xfrm>
        </p:spPr>
        <p:txBody>
          <a:bodyPr>
            <a:normAutofit/>
          </a:bodyPr>
          <a:lstStyle/>
          <a:p>
            <a:r>
              <a:rPr lang="fa-IR" dirty="0"/>
              <a:t>فعاليت جسماني ميانسالان و سالمندان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1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C5C989-7869-483C-B7B0-927231BCF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0"/>
    </mc:Choice>
    <mc:Fallback xmlns="">
      <p:transition spd="slow" advTm="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4724400" cy="57150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تأثير ورزش در ميانسالي</a:t>
            </a:r>
            <a:endParaRPr lang="fa-IR" dirty="0"/>
          </a:p>
          <a:p>
            <a:pPr marL="0" indent="0" algn="just">
              <a:lnSpc>
                <a:spcPct val="200000"/>
              </a:lnSpc>
              <a:spcBef>
                <a:spcPts val="0"/>
              </a:spcBef>
            </a:pPr>
            <a:r>
              <a:rPr lang="fa-IR" sz="2600" dirty="0"/>
              <a:t> کند شدن روند تحليل عضلات</a:t>
            </a:r>
            <a:endParaRPr lang="en-US" sz="2600" dirty="0"/>
          </a:p>
          <a:p>
            <a:pPr marL="0" indent="0" algn="just">
              <a:lnSpc>
                <a:spcPct val="200000"/>
              </a:lnSpc>
              <a:spcBef>
                <a:spcPts val="0"/>
              </a:spcBef>
            </a:pPr>
            <a:r>
              <a:rPr lang="fa-IR" sz="2600" dirty="0"/>
              <a:t> جلوگيري از اضافه وزن و عوارض آن</a:t>
            </a:r>
            <a:endParaRPr lang="en-US" sz="2600" dirty="0"/>
          </a:p>
          <a:p>
            <a:pPr marL="0" indent="0" algn="just">
              <a:lnSpc>
                <a:spcPct val="200000"/>
              </a:lnSpc>
              <a:spcBef>
                <a:spcPts val="0"/>
              </a:spcBef>
            </a:pPr>
            <a:r>
              <a:rPr lang="fa-IR" sz="2600" dirty="0"/>
              <a:t> تقويت قدرت تعادل</a:t>
            </a:r>
            <a:endParaRPr lang="en-US" sz="2600" dirty="0"/>
          </a:p>
          <a:p>
            <a:pPr marL="0" lvl="0" indent="0" algn="just">
              <a:lnSpc>
                <a:spcPct val="200000"/>
              </a:lnSpc>
              <a:spcBef>
                <a:spcPts val="0"/>
              </a:spcBef>
            </a:pPr>
            <a:r>
              <a:rPr lang="fa-IR" sz="2600" dirty="0"/>
              <a:t> تقويت قدرت تمرکز</a:t>
            </a:r>
            <a:endParaRPr lang="en-US" sz="2600" dirty="0"/>
          </a:p>
          <a:p>
            <a:pPr marL="0" lvl="0" indent="0" algn="just">
              <a:lnSpc>
                <a:spcPct val="200000"/>
              </a:lnSpc>
              <a:spcBef>
                <a:spcPts val="0"/>
              </a:spcBef>
            </a:pPr>
            <a:r>
              <a:rPr lang="fa-IR" sz="2600" dirty="0"/>
              <a:t> کمک به تقويت روابط اجتماعي</a:t>
            </a:r>
            <a:endParaRPr lang="en-US" sz="2600" dirty="0"/>
          </a:p>
          <a:p>
            <a:pPr marL="0" lvl="0" indent="0" algn="just">
              <a:lnSpc>
                <a:spcPct val="200000"/>
              </a:lnSpc>
              <a:spcBef>
                <a:spcPts val="0"/>
              </a:spcBef>
            </a:pPr>
            <a:r>
              <a:rPr lang="fa-IR" sz="2600" dirty="0"/>
              <a:t> افزايش طول عمر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10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C:\Documents and Settings\hamid\Desktop\میانسال\images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838200"/>
            <a:ext cx="3733801" cy="50292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C7F3E4-A37C-46AD-BCBC-4DD7389E3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44"/>
    </mc:Choice>
    <mc:Fallback xmlns="">
      <p:transition spd="slow" advTm="7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r">
              <a:buFont typeface="Wingdings" pitchFamily="2" charset="2"/>
              <a:buChar char="Ø"/>
            </a:pPr>
            <a:r>
              <a:rPr lang="fa-IR" sz="3200" dirty="0">
                <a:solidFill>
                  <a:srgbClr val="FF0000"/>
                </a:solidFill>
              </a:rPr>
              <a:t>ورزش‏هاي مناسب براي سالمندان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</a:pPr>
            <a:r>
              <a:rPr lang="fa-IR" sz="2600" b="1" dirty="0"/>
              <a:t> تمرينات گرم کننده: </a:t>
            </a:r>
            <a:r>
              <a:rPr lang="fa-IR" sz="2600" dirty="0"/>
              <a:t>نرمش‏هاي ساده کششي</a:t>
            </a:r>
          </a:p>
          <a:p>
            <a:pPr marL="0" indent="0" algn="just">
              <a:spcBef>
                <a:spcPts val="0"/>
              </a:spcBef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600" b="1" dirty="0"/>
              <a:t>تمرينات مقاومتي(فعاليت و تقويت عضلات): </a:t>
            </a:r>
            <a:r>
              <a:rPr lang="fa-IR" sz="2600" dirty="0"/>
              <a:t>بلند کردن وزنه و ورزش‏هاي سبک، حمل بارهايي با وزن متوسط، باغباني و فعاليت‏هاي زورخانه‏اي.</a:t>
            </a:r>
          </a:p>
          <a:p>
            <a:pPr marL="0" indent="0" algn="just">
              <a:spcBef>
                <a:spcPts val="0"/>
              </a:spcBef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600" dirty="0"/>
              <a:t> </a:t>
            </a:r>
            <a:r>
              <a:rPr lang="fa-IR" sz="2600" b="1" dirty="0"/>
              <a:t>تمرينات انقباضي ايستا: </a:t>
            </a:r>
            <a:r>
              <a:rPr lang="fa-IR" sz="2600" dirty="0"/>
              <a:t>انقباض عضله ران، انقباض عضلات شکم، فشار کف دست‏ها.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11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hamid\Desktop\میانسال\download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381500"/>
            <a:ext cx="3505200" cy="1866900"/>
          </a:xfrm>
          <a:prstGeom prst="rect">
            <a:avLst/>
          </a:prstGeom>
          <a:noFill/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4E67282-A127-4CB0-A460-1D74B3B45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14"/>
    </mc:Choice>
    <mc:Fallback xmlns="">
      <p:transition spd="slow" advTm="8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r">
              <a:buFont typeface="Wingdings" pitchFamily="2" charset="2"/>
              <a:buChar char="Ø"/>
            </a:pPr>
            <a:r>
              <a:rPr lang="fa-IR" sz="3200" dirty="0">
                <a:solidFill>
                  <a:srgbClr val="FF0000"/>
                </a:solidFill>
              </a:rPr>
              <a:t>ورزش‏هاي مناسب براي سالمندان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1910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600" b="1" dirty="0"/>
              <a:t> تمرين‏هاي هوازي(استقامتي): </a:t>
            </a:r>
            <a:r>
              <a:rPr lang="fa-IR" sz="2600" dirty="0"/>
              <a:t>به علت تحريک ماهيچه‏ها و استخوان‏ها سبب افزايش قدرت عضلاني و استخواني مي‏شود. مانند: پياده‏روي، دويدن، دوچرخه سواري، شنا و کوهنوردي.</a:t>
            </a:r>
          </a:p>
          <a:p>
            <a:pPr marL="0" indent="0" algn="just">
              <a:spcBef>
                <a:spcPts val="0"/>
              </a:spcBef>
            </a:pPr>
            <a:endParaRPr lang="en-US" sz="2600" dirty="0"/>
          </a:p>
          <a:p>
            <a:pPr marL="0" indent="0" algn="just">
              <a:spcBef>
                <a:spcPts val="0"/>
              </a:spcBef>
            </a:pPr>
            <a:r>
              <a:rPr lang="fa-IR" sz="2600" b="1" dirty="0"/>
              <a:t> تمرينات انعطاف پذيري و حرکات کششي: </a:t>
            </a:r>
            <a:r>
              <a:rPr lang="fa-IR" sz="2600" dirty="0"/>
              <a:t>شرکت در کلاس يوگا.</a:t>
            </a:r>
          </a:p>
          <a:p>
            <a:pPr marL="0" indent="0" algn="just">
              <a:spcBef>
                <a:spcPts val="0"/>
              </a:spcBef>
            </a:pPr>
            <a:endParaRPr lang="fa-IR" sz="2600" dirty="0"/>
          </a:p>
          <a:p>
            <a:pPr marL="0" indent="0" algn="just">
              <a:spcBef>
                <a:spcPts val="0"/>
              </a:spcBef>
            </a:pPr>
            <a:r>
              <a:rPr lang="fa-IR" sz="2600" dirty="0"/>
              <a:t> </a:t>
            </a:r>
            <a:r>
              <a:rPr lang="fa-IR" sz="2600" b="1" dirty="0"/>
              <a:t>تمرينات حفظ تعادل: </a:t>
            </a:r>
            <a:r>
              <a:rPr lang="fa-IR" sz="2600" dirty="0"/>
              <a:t>از طريق تقويت عضلات، خصوصاً عضلات پا به حفظ تعادل فرد کمک مي‏کند. مانند: راه رفتن به عقب و پهلو-راه رفتن روي پاشنه پا-ايستادن بعد از حالت نشسته.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12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hamid\Desktop\میانسال\download (2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648200"/>
            <a:ext cx="2000250" cy="19050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16F3E0-EDFA-458E-94DD-49CFBB6B0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33"/>
    </mc:Choice>
    <mc:Fallback xmlns="">
      <p:transition spd="slow" advTm="11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763000" cy="29693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برنامه فعاليت بدني مناسب براي سالمندان</a:t>
            </a:r>
          </a:p>
          <a:p>
            <a:pPr marL="0" indent="0">
              <a:buNone/>
            </a:pPr>
            <a:r>
              <a:rPr lang="fa-IR" sz="2600" b="1" dirty="0"/>
              <a:t> </a:t>
            </a:r>
            <a:r>
              <a:rPr lang="fa-IR" sz="2600" dirty="0"/>
              <a:t>هر جلسه شامل سه بخش است: </a:t>
            </a:r>
            <a:r>
              <a:rPr lang="fa-IR" sz="2600" b="1" dirty="0"/>
              <a:t>گرم کردن ، تمرينات اصلي ، سرد کردن</a:t>
            </a:r>
          </a:p>
          <a:p>
            <a:r>
              <a:rPr lang="fa-IR" sz="2800" b="1" dirty="0"/>
              <a:t>گرم کردن: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گرم کردن به منظور افزايش تدريجي دماي بدن و جلوگيري از آسيب عضلات و مفاصل است.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مدت زمان لازم براي گرم کردن </a:t>
            </a:r>
            <a:r>
              <a:rPr lang="fa-IR" sz="2600" u="sng" dirty="0">
                <a:solidFill>
                  <a:srgbClr val="FF0000"/>
                </a:solidFill>
              </a:rPr>
              <a:t>10 دقيقه </a:t>
            </a:r>
            <a:r>
              <a:rPr lang="fa-IR" sz="2600" dirty="0"/>
              <a:t>است.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886" y="3431500"/>
            <a:ext cx="4648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600" b="1" dirty="0">
                <a:cs typeface="B Yagut" pitchFamily="2" charset="-78"/>
              </a:rPr>
              <a:t>گرم کردن سه مرحله دارد:  </a:t>
            </a:r>
          </a:p>
          <a:p>
            <a:pPr algn="just" rtl="1"/>
            <a:endParaRPr lang="en-US" sz="2600" b="1" dirty="0">
              <a:cs typeface="B Yagut" pitchFamily="2" charset="-78"/>
            </a:endParaRPr>
          </a:p>
          <a:p>
            <a:pPr algn="just" rtl="1">
              <a:buFont typeface="Courier New" pitchFamily="49" charset="0"/>
              <a:buChar char="o"/>
            </a:pPr>
            <a:r>
              <a:rPr lang="fa-IR" sz="2600" dirty="0">
                <a:cs typeface="B Yagut" pitchFamily="2" charset="-78"/>
              </a:rPr>
              <a:t>مرحله اول: آهسته راه رفتن است، با گام‏هاي معمولي،آهسته در محيط اطراف يا بصورت درجا راه رفتن.</a:t>
            </a:r>
            <a:endParaRPr lang="en-US" sz="2600" dirty="0">
              <a:cs typeface="B Yagut" pitchFamily="2" charset="-78"/>
            </a:endParaRPr>
          </a:p>
          <a:p>
            <a:pPr algn="just" rtl="1">
              <a:buFont typeface="Courier New" pitchFamily="49" charset="0"/>
              <a:buChar char="o"/>
            </a:pPr>
            <a:r>
              <a:rPr lang="fa-IR" sz="2600" dirty="0">
                <a:cs typeface="B Yagut" pitchFamily="2" charset="-78"/>
              </a:rPr>
              <a:t>مرحله دوم: تند راه رفتن است.</a:t>
            </a:r>
            <a:endParaRPr lang="en-US" sz="2600" dirty="0">
              <a:cs typeface="B Yagut" pitchFamily="2" charset="-78"/>
            </a:endParaRPr>
          </a:p>
          <a:p>
            <a:pPr algn="just" rtl="1">
              <a:buFont typeface="Courier New" pitchFamily="49" charset="0"/>
              <a:buChar char="o"/>
            </a:pPr>
            <a:r>
              <a:rPr lang="fa-IR" sz="2600" dirty="0">
                <a:cs typeface="B Yagut" pitchFamily="2" charset="-78"/>
              </a:rPr>
              <a:t>مرحله سوم: آهسته دويدن است.</a:t>
            </a:r>
            <a:endParaRPr lang="en-US" sz="2600" dirty="0">
              <a:cs typeface="B Yagut" pitchFamily="2" charset="-78"/>
            </a:endParaRPr>
          </a:p>
        </p:txBody>
      </p:sp>
      <p:pic>
        <p:nvPicPr>
          <p:cNvPr id="4099" name="Picture 3" descr="C:\Documents and Settings\hamid\Desktop\میانسال\images (2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614400"/>
            <a:ext cx="3009314" cy="2590800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B3395E5-E445-440C-8EF8-484F97E8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19"/>
    </mc:Choice>
    <mc:Fallback xmlns="">
      <p:transition spd="slow" advTm="62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342424"/>
            <a:ext cx="8077200" cy="1981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</a:pPr>
            <a:r>
              <a:rPr lang="fa-IR" sz="2800" b="1" dirty="0"/>
              <a:t> سرد کردن: 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مدت لازم براي سرد کردن </a:t>
            </a:r>
            <a:r>
              <a:rPr lang="fa-IR" sz="2600" u="sng" dirty="0">
                <a:solidFill>
                  <a:srgbClr val="FF0000"/>
                </a:solidFill>
              </a:rPr>
              <a:t>5 دقيقه </a:t>
            </a:r>
            <a:r>
              <a:rPr lang="fa-IR" sz="2600" dirty="0"/>
              <a:t>است؛ براي سرد کردن مي‏توان چند تمرين کششي را به آهستگي انجام داد. 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976" y="685800"/>
            <a:ext cx="44832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Font typeface="Arial" pitchFamily="34" charset="0"/>
              <a:buChar char="•"/>
            </a:pPr>
            <a:r>
              <a:rPr lang="fa-IR" sz="2600" b="1" dirty="0">
                <a:cs typeface="B Yagut" pitchFamily="2" charset="-78"/>
              </a:rPr>
              <a:t> </a:t>
            </a:r>
            <a:r>
              <a:rPr lang="fa-IR" sz="2800" b="1" dirty="0">
                <a:cs typeface="B Yagut" pitchFamily="2" charset="-78"/>
              </a:rPr>
              <a:t>تمرينات اصلي شامل : </a:t>
            </a:r>
          </a:p>
          <a:p>
            <a:pPr algn="just" rtl="1"/>
            <a:endParaRPr lang="fa-IR" sz="2600" dirty="0">
              <a:cs typeface="B Yagut" pitchFamily="2" charset="-78"/>
            </a:endParaRPr>
          </a:p>
          <a:p>
            <a:pPr marL="457200" indent="-457200" algn="just" rtl="1">
              <a:buFont typeface="Courier New" panose="02070309020205020404" pitchFamily="49" charset="0"/>
              <a:buChar char="o"/>
            </a:pPr>
            <a:r>
              <a:rPr lang="fa-IR" sz="2600" dirty="0">
                <a:cs typeface="B Yagut" pitchFamily="2" charset="-78"/>
              </a:rPr>
              <a:t>تمرينات مقاومتي </a:t>
            </a:r>
          </a:p>
          <a:p>
            <a:pPr marL="457200" indent="-457200" algn="just" rtl="1">
              <a:buFont typeface="Courier New" panose="02070309020205020404" pitchFamily="49" charset="0"/>
              <a:buChar char="o"/>
            </a:pPr>
            <a:r>
              <a:rPr lang="fa-IR" sz="2600" dirty="0">
                <a:cs typeface="B Yagut" pitchFamily="2" charset="-78"/>
              </a:rPr>
              <a:t>تمرينات انقباضي ايستا</a:t>
            </a:r>
          </a:p>
          <a:p>
            <a:pPr marL="457200" indent="-457200" algn="just" rtl="1">
              <a:buFont typeface="Courier New" panose="02070309020205020404" pitchFamily="49" charset="0"/>
              <a:buChar char="o"/>
            </a:pPr>
            <a:r>
              <a:rPr lang="fa-IR" sz="2600" dirty="0">
                <a:cs typeface="B Yagut" pitchFamily="2" charset="-78"/>
              </a:rPr>
              <a:t>تمرينات هوازي (استقامتي)</a:t>
            </a:r>
          </a:p>
          <a:p>
            <a:pPr marL="457200" indent="-457200" algn="just" rtl="1">
              <a:buFont typeface="Courier New" panose="02070309020205020404" pitchFamily="49" charset="0"/>
              <a:buChar char="o"/>
            </a:pPr>
            <a:r>
              <a:rPr lang="fa-IR" sz="2600" dirty="0">
                <a:cs typeface="B Yagut" pitchFamily="2" charset="-78"/>
              </a:rPr>
              <a:t>تمرينات انعطاف‏پذيري</a:t>
            </a:r>
          </a:p>
          <a:p>
            <a:pPr marL="457200" indent="-457200" algn="just" rtl="1">
              <a:buFont typeface="Courier New" panose="02070309020205020404" pitchFamily="49" charset="0"/>
              <a:buChar char="o"/>
            </a:pPr>
            <a:r>
              <a:rPr lang="fa-IR" sz="2600" dirty="0">
                <a:cs typeface="B Yagut" pitchFamily="2" charset="-78"/>
              </a:rPr>
              <a:t>تمرينات حفظ تعادل</a:t>
            </a:r>
          </a:p>
          <a:p>
            <a:pPr marL="457200" indent="-457200" algn="just" rtl="1">
              <a:buFont typeface="Courier New" panose="02070309020205020404" pitchFamily="49" charset="0"/>
              <a:buChar char="o"/>
            </a:pPr>
            <a:r>
              <a:rPr lang="fa-IR" sz="2600" dirty="0">
                <a:cs typeface="B Yagut" pitchFamily="2" charset="-78"/>
              </a:rPr>
              <a:t>مدت زمان اين بخش </a:t>
            </a:r>
            <a:r>
              <a:rPr lang="fa-IR" sz="2600" u="sng" dirty="0">
                <a:solidFill>
                  <a:srgbClr val="FF0000"/>
                </a:solidFill>
                <a:cs typeface="B Yagut" pitchFamily="2" charset="-78"/>
              </a:rPr>
              <a:t>30 دقيقه</a:t>
            </a:r>
            <a:r>
              <a:rPr lang="fa-IR" sz="2600" dirty="0">
                <a:cs typeface="B Yagut" pitchFamily="2" charset="-78"/>
              </a:rPr>
              <a:t> </a:t>
            </a:r>
          </a:p>
        </p:txBody>
      </p:sp>
      <p:pic>
        <p:nvPicPr>
          <p:cNvPr id="5122" name="Picture 2" descr="C:\Documents and Settings\hamid\Desktop\میانسال\images (1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990600"/>
            <a:ext cx="3581400" cy="3124200"/>
          </a:xfrm>
          <a:prstGeom prst="rect">
            <a:avLst/>
          </a:prstGeom>
          <a:noFill/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46AF874-6324-4C6F-943F-5C507F766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2"/>
    </mc:Choice>
    <mc:Fallback xmlns="">
      <p:transition spd="slow" advTm="6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8640"/>
            <a:ext cx="8001000" cy="6172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lvl="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اهميت تمرينات بدني در سالمندان </a:t>
            </a:r>
          </a:p>
          <a:p>
            <a:pPr marL="514350" lvl="0" indent="-514350"/>
            <a:r>
              <a:rPr lang="fa-IR" sz="2600" dirty="0"/>
              <a:t>افزايش کارايي مفاصل </a:t>
            </a:r>
          </a:p>
          <a:p>
            <a:pPr marL="514350" lvl="0" indent="-514350"/>
            <a:r>
              <a:rPr lang="fa-IR" sz="2600" dirty="0"/>
              <a:t>افزايش اعتماد به نفس</a:t>
            </a:r>
          </a:p>
          <a:p>
            <a:pPr marL="514350" lvl="0" indent="-514350"/>
            <a:r>
              <a:rPr lang="fa-IR" sz="2600" dirty="0"/>
              <a:t>افزايش ظرفيت ريه براي جذب اکسيژن</a:t>
            </a:r>
          </a:p>
          <a:p>
            <a:pPr marL="514350" indent="-514350"/>
            <a:r>
              <a:rPr lang="fa-IR" sz="2600" dirty="0"/>
              <a:t>حفظ قدرت و توده عضلاني بدن</a:t>
            </a:r>
          </a:p>
          <a:p>
            <a:pPr marL="514350" lvl="0" indent="-514350"/>
            <a:r>
              <a:rPr lang="fa-IR" sz="2600" dirty="0"/>
              <a:t>پيشگيري از اضافه وزن و چاقي</a:t>
            </a:r>
          </a:p>
          <a:p>
            <a:pPr marL="514350" lvl="0" indent="-514350"/>
            <a:r>
              <a:rPr lang="fa-IR" sz="2600" dirty="0"/>
              <a:t>پيشگيري از پوکي استخوان</a:t>
            </a:r>
          </a:p>
          <a:p>
            <a:pPr marL="514350" lvl="0" indent="-514350"/>
            <a:r>
              <a:rPr lang="fa-IR" sz="2600" dirty="0"/>
              <a:t>کاهش فشار خون</a:t>
            </a:r>
          </a:p>
          <a:p>
            <a:pPr marL="514350" indent="-514350"/>
            <a:r>
              <a:rPr lang="fa-IR" sz="2600" dirty="0"/>
              <a:t>کاهش افسردگي و استرس </a:t>
            </a:r>
          </a:p>
          <a:p>
            <a:pPr marL="514350" indent="-514350" algn="just"/>
            <a:r>
              <a:rPr lang="fa-IR" sz="2600" dirty="0"/>
              <a:t>پيشگيري از ابتلا و کنترل ديابت، سرطان و سکته مغزي</a:t>
            </a:r>
          </a:p>
          <a:p>
            <a:pPr marL="514350" lvl="0" indent="-514350"/>
            <a:endParaRPr lang="fa-IR" sz="2800" dirty="0"/>
          </a:p>
          <a:p>
            <a:pPr marL="514350" lvl="0" indent="-514350">
              <a:lnSpc>
                <a:spcPct val="150000"/>
              </a:lnSpc>
            </a:pPr>
            <a:endParaRPr lang="fa-IR" sz="2400" dirty="0"/>
          </a:p>
          <a:p>
            <a:pPr marL="0" lv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15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Documents and Settings\hamid\Desktop\میانسال\images (1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484784"/>
            <a:ext cx="2819400" cy="3087216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BEC1EE-0F9A-4A47-82F0-C3CA12A2F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1"/>
    </mc:Choice>
    <mc:Fallback xmlns="">
      <p:transition spd="slow" advTm="6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fa-IR" sz="4300" b="1" dirty="0">
                <a:solidFill>
                  <a:srgbClr val="FF0000"/>
                </a:solidFill>
              </a:rPr>
              <a:t>خلاصه مطالب و نتيجه‎گيري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fa-IR" sz="28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800" dirty="0"/>
              <a:t>با افزايش سن، تغيرات متعددي در قسمت‏هاي مختلف بدن ايجاد مي‏شود. قلب، ريه‏ها، سيستم عصبي، عضلات و استخوان‏ها دچار تغيرات ناشي از افزايش سن مي‏شوند. قدرت عضله قلب کاهش مي‏يابد و ظرفيت ريه براي جذب اکسيژن کم مي‏شود.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800" dirty="0"/>
              <a:t>انجام فعاليت و تمرينات بدني منظم در طول عمر، به خصوص سنين بالا عامل حفظ و حتي تقويت ظرفيت‏هاي قلبي، ريوي، عصبي و اسکلتي است.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800" dirty="0"/>
              <a:t>بنابراين فعاليت بدني به صورت پيوسته، مداوم و بر اساس اصول صحيح يک راه مطمئن براي کنترل و به تأخير انداختن عوارض پيري است و براي همه افراد حائز اهميت و ضروري مي‏باشد.</a:t>
            </a:r>
            <a:endParaRPr lang="fa-IR" sz="2800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16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E4B42C5-3A98-4D1E-B002-8F1654494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11"/>
    </mc:Choice>
    <mc:Fallback xmlns="">
      <p:transition spd="slow" advTm="10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3056"/>
            <a:ext cx="8153400" cy="59862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 rtl="1">
              <a:spcBef>
                <a:spcPts val="0"/>
              </a:spcBef>
              <a:buNone/>
            </a:pPr>
            <a:r>
              <a:rPr lang="fa-IR" sz="4000" b="1" dirty="0">
                <a:solidFill>
                  <a:srgbClr val="FF0000"/>
                </a:solidFill>
                <a:cs typeface="B Yagut" panose="00000400000000000000" pitchFamily="2" charset="-78"/>
              </a:rPr>
              <a:t>پرسش و تمرين</a:t>
            </a:r>
          </a:p>
          <a:p>
            <a:pPr marL="0" indent="0" algn="ctr" rtl="1">
              <a:spcBef>
                <a:spcPts val="0"/>
              </a:spcBef>
              <a:buNone/>
            </a:pPr>
            <a:endParaRPr lang="fa-IR" sz="40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buNone/>
            </a:pPr>
            <a:r>
              <a:rPr lang="fa-IR" sz="2600" dirty="0"/>
              <a:t>۱ – آمادگي جسماني را تعريف کرده و اجزاء آن را نام ببريد؟</a:t>
            </a:r>
            <a:endParaRPr lang="en-US" sz="2600" dirty="0"/>
          </a:p>
          <a:p>
            <a:pPr>
              <a:lnSpc>
                <a:spcPct val="150000"/>
              </a:lnSpc>
              <a:buNone/>
            </a:pPr>
            <a:r>
              <a:rPr lang="fa-IR" sz="2600" dirty="0"/>
              <a:t>2 - اصل </a:t>
            </a:r>
            <a:r>
              <a:rPr lang="en-US" sz="2600" dirty="0"/>
              <a:t>FITT</a:t>
            </a:r>
            <a:r>
              <a:rPr lang="fa-IR" sz="2600" dirty="0"/>
              <a:t> چيست؟</a:t>
            </a:r>
          </a:p>
          <a:p>
            <a:pPr>
              <a:lnSpc>
                <a:spcPct val="150000"/>
              </a:lnSpc>
              <a:buNone/>
            </a:pPr>
            <a:r>
              <a:rPr lang="fa-IR" sz="2600" dirty="0"/>
              <a:t>3 - نسخه ورزشي استاندارد چيست؟ </a:t>
            </a:r>
          </a:p>
          <a:p>
            <a:pPr>
              <a:lnSpc>
                <a:spcPct val="150000"/>
              </a:lnSpc>
              <a:buNone/>
            </a:pPr>
            <a:r>
              <a:rPr lang="fa-IR" sz="2600" dirty="0"/>
              <a:t>4- چهار مورد از تأثير ورزش در ميانسالان را بيان کنيد؟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/>
              <a:t>5 - انواع تمرينات بدني ويژه سالمندان کدامند؟</a:t>
            </a:r>
            <a:endParaRPr lang="en-US" sz="2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/>
              <a:t>6 - برنامه فعاليت‏هاي بدني مناسب براي سالمندان چيست؟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2600" dirty="0"/>
              <a:t>7- انجام هر يک از تمرينات بدني براي سالمندان چه فوايدي دارد؟</a:t>
            </a:r>
            <a:endParaRPr lang="en-US" sz="2600" dirty="0"/>
          </a:p>
          <a:p>
            <a:pPr>
              <a:lnSpc>
                <a:spcPct val="150000"/>
              </a:lnSpc>
              <a:buNone/>
            </a:pPr>
            <a:endParaRPr lang="en-US" sz="2600" dirty="0"/>
          </a:p>
          <a:p>
            <a:pPr algn="r" rtl="1"/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17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4B496F-4287-41B8-BA06-2B92E8549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4"/>
    </mc:Choice>
    <mc:Fallback xmlns="">
      <p:transition spd="slow" advTm="5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624"/>
            <a:ext cx="8229600" cy="612068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fa-IR" sz="16000" b="1" dirty="0">
                <a:solidFill>
                  <a:srgbClr val="FF0000"/>
                </a:solidFill>
              </a:rPr>
              <a:t>فهرست منابع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endParaRPr lang="fa-IR" sz="16000" b="1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a-IR" sz="10400" b="1" dirty="0"/>
              <a:t>شيوه زندگي سالم ميانسالان/فعاليت جسماني ميانسالان (جلد2)، انتشارات انديشه ماندگار ، 1397.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fa-IR" sz="10400" b="1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a-IR" sz="10400" b="1" dirty="0"/>
              <a:t>راهنماي بهبود شيوه زندگي سالم در دوره سالمندي (1)، ورزش براي سالمندان، وزارت بهداشت، درمان و آموزش پزشکي، معاونت سلامت، دفتر سلامت خانواده و جمعيت، اداره سلامت سالمندان، انتشارات تنديس، 1392.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fa-IR" sz="10400" b="1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a-IR" sz="10400" b="1" dirty="0"/>
              <a:t>زندگي سالم در دوره سالمندي، تغذيه و تمرينات بدني، اداره سلامت سالمندان، انتشارات پژواک آرمان، تابستان 1396.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fa-IR" sz="10400" b="1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fa-IR" sz="10400" b="1" dirty="0"/>
              <a:t>سبک زندگي سالم–راهنماي ملي خود مراقبتي خانواده(3)، فعاليت بدني منظم، تهران، انتشارات پارساي سلامت ، 1396.</a:t>
            </a:r>
          </a:p>
          <a:p>
            <a:pPr>
              <a:buFont typeface="Wingdings" pitchFamily="2" charset="2"/>
              <a:buChar char="§"/>
            </a:pPr>
            <a:endParaRPr lang="fa-IR" sz="2600" b="1" dirty="0"/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endParaRPr lang="fa-IR" sz="2800" b="1" dirty="0"/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endParaRPr lang="fa-IR" sz="2800" b="1" dirty="0"/>
          </a:p>
          <a:p>
            <a:pPr algn="ctr">
              <a:buNone/>
            </a:pPr>
            <a:endParaRPr lang="fa-IR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18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1851025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cs typeface="B Yagut" panose="00000400000000000000" pitchFamily="2" charset="-78"/>
              </a:rPr>
              <a:t>لطفاً نظرها و پيشنهادهاي خود پيرامون اين بسته آموزشي را به آدرس زير ارسال کنيد.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6934200" cy="1752600"/>
          </a:xfrm>
        </p:spPr>
        <p:txBody>
          <a:bodyPr/>
          <a:lstStyle/>
          <a:p>
            <a:pPr algn="l"/>
            <a:r>
              <a:rPr lang="en-US" b="1" dirty="0"/>
              <a:t>Email: </a:t>
            </a:r>
            <a:r>
              <a:rPr lang="en-US" b="1" dirty="0">
                <a:solidFill>
                  <a:srgbClr val="FF0000"/>
                </a:solidFill>
              </a:rPr>
              <a:t>Shiraz_behvarz@sums.ac.ir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19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19200" y="1295400"/>
            <a:ext cx="2744788" cy="639762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341438"/>
            <a:ext cx="4041775" cy="639762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آموزشي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8201" y="2174875"/>
            <a:ext cx="4190999" cy="395128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>
                <a:cs typeface="B Yagut" panose="00000400000000000000" pitchFamily="2" charset="-78"/>
              </a:rPr>
              <a:t>حيطه درس: </a:t>
            </a:r>
            <a:r>
              <a:rPr lang="fa-IR" sz="2000" dirty="0"/>
              <a:t>تربيت بدني</a:t>
            </a:r>
          </a:p>
          <a:p>
            <a:pPr marL="0" indent="0" algn="r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/>
              <a:t>تاريخ آخرين بازنگري</a:t>
            </a:r>
            <a:r>
              <a:rPr lang="fa-IR" sz="2000"/>
              <a:t>: </a:t>
            </a:r>
            <a:r>
              <a:rPr lang="fa-IR" sz="2000" smtClean="0">
                <a:cs typeface="B Yagut" panose="00000400000000000000" pitchFamily="2" charset="-78"/>
              </a:rPr>
              <a:t>7 تیر 1399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>
                <a:cs typeface="B Yagut" panose="00000400000000000000" pitchFamily="2" charset="-78"/>
              </a:rPr>
              <a:t>نوبت تهيه: 1</a:t>
            </a:r>
          </a:p>
          <a:p>
            <a:pPr marL="0" indent="0" algn="l" rtl="0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fa-IR" sz="2000" dirty="0"/>
              <a:t>نام فايل</a:t>
            </a:r>
            <a:r>
              <a:rPr lang="en-US" sz="2000" dirty="0"/>
              <a:t>: SA-</a:t>
            </a:r>
            <a:r>
              <a:rPr lang="en-US" sz="2000" dirty="0" err="1"/>
              <a:t>faalite</a:t>
            </a:r>
            <a:r>
              <a:rPr lang="en-US" sz="2000" dirty="0"/>
              <a:t>- </a:t>
            </a:r>
            <a:r>
              <a:rPr lang="en-US" sz="2000" dirty="0" err="1"/>
              <a:t>jesmani</a:t>
            </a:r>
            <a:r>
              <a:rPr lang="en-US" sz="2000" dirty="0"/>
              <a:t>- </a:t>
            </a:r>
            <a:r>
              <a:rPr lang="en-US" sz="2000" dirty="0" err="1"/>
              <a:t>miansalan</a:t>
            </a:r>
            <a:r>
              <a:rPr lang="en-US" sz="2000" dirty="0"/>
              <a:t>- </a:t>
            </a:r>
            <a:r>
              <a:rPr lang="en-US" sz="2000" dirty="0" smtClean="0"/>
              <a:t>va-salmandan.edi2.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2" descr="C:\Documents and Settings\hamid\Desktop\IMG-20200506-WA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05000"/>
            <a:ext cx="1524000" cy="1676400"/>
          </a:xfrm>
          <a:prstGeom prst="rect">
            <a:avLst/>
          </a:prstGeom>
          <a:noFill/>
        </p:spPr>
      </p:pic>
      <p:sp>
        <p:nvSpPr>
          <p:cNvPr id="10" name="Content Placeholder 5"/>
          <p:cNvSpPr>
            <a:spLocks noGrp="1"/>
          </p:cNvSpPr>
          <p:nvPr/>
        </p:nvSpPr>
        <p:spPr>
          <a:xfrm>
            <a:off x="381000" y="3505200"/>
            <a:ext cx="42672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شيدا احياءکننده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کارشناس ارشد آموزش جامعه‏نگر در نظام سلامت</a:t>
            </a:r>
            <a:endParaRPr lang="fa-IR" sz="1700" dirty="0">
              <a:solidFill>
                <a:srgbClr val="FF0000"/>
              </a:solidFill>
              <a:cs typeface="B Yagut" pitchFamily="2" charset="-78"/>
            </a:endParaRP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مربي مرکز آموزش بهورزي کازرون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itchFamily="2" charset="-78"/>
              </a:rPr>
              <a:t>دانشگاه علوم پزشکي و خدمات بهداشتي درماني شيراز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AD82A5-2ABD-43AE-92A4-90B4E5E40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57"/>
    </mc:Choice>
    <mc:Fallback xmlns="">
      <p:transition spd="slow" advTm="3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solidFill>
                  <a:srgbClr val="FF0000"/>
                </a:solidFill>
                <a:cs typeface="B Yagut" panose="00000400000000000000" pitchFamily="2" charset="-78"/>
              </a:rPr>
              <a:t> اهداف آموزشي</a:t>
            </a:r>
            <a:endParaRPr lang="en-US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2800" b="1" dirty="0">
                <a:cs typeface="B Yagut" panose="00000400000000000000" pitchFamily="2" charset="-78"/>
              </a:rPr>
              <a:t> انتظار مي‌رود فراگير پس از مطالعه اين درس بتواند</a:t>
            </a:r>
            <a:r>
              <a:rPr lang="fa-IR" sz="2800" b="1" dirty="0"/>
              <a:t>:</a:t>
            </a:r>
            <a:r>
              <a:rPr lang="fa-IR" sz="2800" dirty="0"/>
              <a:t>  </a:t>
            </a:r>
            <a:endParaRPr lang="en-US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/>
              <a:t> فعاليت جسماني و تمرين ورزشي را بيان کند.</a:t>
            </a:r>
            <a:endParaRPr lang="en-US" sz="26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/>
              <a:t> در مورد اجزا يک نسخه ورزشي استاندارد توضيح دهد.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/>
              <a:t>توصيه‏هاي عمومي فعاليت جسماني در ميانسالان سالم را بيان کند.</a:t>
            </a:r>
            <a:endParaRPr lang="en-US" sz="26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/>
              <a:t> فوايد ورزش در سنين ميانسالي را به اختصار شرح دهد.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 ورزش‏هاي مناسب سالمندان را شرح دهد.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 يک برنامه فعاليت بدني مناسب براي سالمندان ترسيم کند.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اهميت تمرينات بدني سالمندان را بيان کند.</a:t>
            </a:r>
            <a:endParaRPr lang="en-US" sz="2600" dirty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66E203A-80F1-44D9-A8DC-498F4FB92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2"/>
    </mc:Choice>
    <mc:Fallback xmlns="">
      <p:transition spd="slow" advTm="4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solidFill>
                  <a:srgbClr val="FF0000"/>
                </a:solidFill>
                <a:cs typeface="B Yagut" panose="00000400000000000000" pitchFamily="2" charset="-78"/>
              </a:rPr>
              <a:t>فهرست عناوين</a:t>
            </a:r>
            <a:endParaRPr lang="en-US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95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مقدمه</a:t>
            </a:r>
            <a:endParaRPr lang="en-US" sz="2600" dirty="0"/>
          </a:p>
          <a:p>
            <a:pPr marL="514350" lvl="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فعاليت جسماني و تمرين ورزشي </a:t>
            </a:r>
          </a:p>
          <a:p>
            <a:pPr marL="514350" lvl="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آمادگي جسماني و اجزاء آن</a:t>
            </a:r>
          </a:p>
          <a:p>
            <a:pPr marL="514350" lvl="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نسخه ورزشي استاندارد</a:t>
            </a:r>
          </a:p>
          <a:p>
            <a:pPr marL="51435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توصيه‏هاي عمومي فعاليت جسماني در ميانسالان سالم</a:t>
            </a:r>
          </a:p>
          <a:p>
            <a:pPr marL="514350" lvl="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تأثير ورزش در ميانسالي</a:t>
            </a:r>
          </a:p>
          <a:p>
            <a:pPr marL="514350" lvl="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ورزش‏هاي مناسب براي سالمندان </a:t>
            </a:r>
          </a:p>
          <a:p>
            <a:pPr marL="514350" lvl="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برنامه فعاليت بدني مناسب براي سالمندان</a:t>
            </a:r>
          </a:p>
          <a:p>
            <a:pPr marL="514350" indent="-514350">
              <a:lnSpc>
                <a:spcPct val="110000"/>
              </a:lnSpc>
              <a:buFont typeface="Wingdings" pitchFamily="2" charset="2"/>
              <a:buChar char="Ø"/>
            </a:pPr>
            <a:r>
              <a:rPr lang="fa-IR" sz="2600" dirty="0"/>
              <a:t>اهميت تمرينات بدني در سالمندان </a:t>
            </a:r>
          </a:p>
          <a:p>
            <a:pPr marL="514350" lvl="0" indent="-514350">
              <a:lnSpc>
                <a:spcPct val="110000"/>
              </a:lnSpc>
              <a:buFont typeface="Wingdings" pitchFamily="2" charset="2"/>
              <a:buChar char="Ø"/>
            </a:pP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FAAEECD-04E3-440F-944F-619E15A7C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7"/>
    </mc:Choice>
    <mc:Fallback xmlns="">
      <p:transition spd="slow" advTm="3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8001000" cy="5562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 rtl="1">
              <a:spcBef>
                <a:spcPts val="0"/>
              </a:spcBef>
              <a:buNone/>
            </a:pPr>
            <a:r>
              <a:rPr lang="fa-IR" b="1" dirty="0">
                <a:solidFill>
                  <a:srgbClr val="FF0000"/>
                </a:solidFill>
                <a:cs typeface="B Yagut" panose="00000400000000000000" pitchFamily="2" charset="-78"/>
              </a:rPr>
              <a:t>مقدمه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همه ما از کودکي تا سالمندي در هر سطحي از سلامت به تمرينات بدني نياز داريم.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با افزايش سن تغيرات متعددي در قسمت‏هاي مختلف بدن ايجاد مي‏شود. قلب، ريه‏ها، سيستم عصبي، عضلات و استخوان‏ها دچار تغيراتي ناشي از افزايش سن مي‏شوند. يکي از روش‏هاي ساده‏اي که از پيري زودرس جلوگيري مي‏کند، ورزش است.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ورزش را بايد بصورت پيوسته، مداوم و بر اساس اصول صحيح انجام داد؛ عدم تحرک مهم‏ترين عامل پيري زودرس است. 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800" dirty="0"/>
              <a:t/>
            </a:r>
            <a:br>
              <a:rPr lang="fa-IR" sz="2800" dirty="0"/>
            </a:b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82D8FED-C2FF-4E6F-8E22-7D8242204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0"/>
    </mc:Choice>
    <mc:Fallback xmlns="">
      <p:transition spd="slow" advTm="60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0648"/>
            <a:ext cx="8001000" cy="3429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فعاليت جسماني (</a:t>
            </a:r>
            <a:r>
              <a:rPr lang="en-US" b="1" dirty="0">
                <a:solidFill>
                  <a:srgbClr val="FF0000"/>
                </a:solidFill>
              </a:rPr>
              <a:t>physical activity</a:t>
            </a:r>
            <a:r>
              <a:rPr lang="fa-IR" b="1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در نتيجه انقباض عضلات ارادي ايجاد مي‌شود و با مصرف انرژي همراه است. مانند باغباني، نظافت خانه...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800" dirty="0"/>
          </a:p>
          <a:p>
            <a:pPr marL="0" indent="0" algn="just">
              <a:spcBef>
                <a:spcPts val="0"/>
              </a:spcBef>
              <a:buNone/>
            </a:pPr>
            <a:endParaRPr lang="en-US" sz="2800" dirty="0"/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تمرين ورزشي (</a:t>
            </a:r>
            <a:r>
              <a:rPr lang="en-US" b="1" dirty="0">
                <a:solidFill>
                  <a:srgbClr val="FF0000"/>
                </a:solidFill>
              </a:rPr>
              <a:t>exercise</a:t>
            </a:r>
            <a:r>
              <a:rPr lang="fa-IR" b="1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نوعي از فعاليت جسماني به صورت حرکات بدني برنامه‌ريزي شده، ساختارمند و مستمر است.</a:t>
            </a:r>
            <a:endParaRPr lang="en-US" sz="2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800" dirty="0"/>
              <a:t/>
            </a:r>
            <a:br>
              <a:rPr lang="fa-IR" sz="2800" dirty="0"/>
            </a:b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6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hamid\Desktop\میانسال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038600"/>
            <a:ext cx="4953000" cy="2209800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D359B02-2093-4123-949E-3C4CFB3D7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6"/>
    </mc:Choice>
    <mc:Fallback xmlns="">
      <p:transition spd="slow" advTm="6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108"/>
            <a:ext cx="8305800" cy="650225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آمادگي جسماني (</a:t>
            </a:r>
            <a:r>
              <a:rPr lang="en-US" b="1" dirty="0">
                <a:solidFill>
                  <a:srgbClr val="FF0000"/>
                </a:solidFill>
              </a:rPr>
              <a:t>physical fitness</a:t>
            </a:r>
            <a:r>
              <a:rPr lang="fa-IR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مجموعه‏اي از خصوصيات ذاتي يا اکتسابي افراد در ارتباط با توانايي انجام فعاليت جسماني مي‌باشد:</a:t>
            </a:r>
          </a:p>
          <a:p>
            <a:pPr algn="just">
              <a:spcBef>
                <a:spcPts val="0"/>
              </a:spcBef>
            </a:pPr>
            <a:r>
              <a:rPr lang="fa-IR" sz="2600" dirty="0"/>
              <a:t>سلامت </a:t>
            </a:r>
          </a:p>
          <a:p>
            <a:pPr algn="just">
              <a:spcBef>
                <a:spcPts val="0"/>
              </a:spcBef>
            </a:pPr>
            <a:r>
              <a:rPr lang="fa-IR" sz="2600" dirty="0"/>
              <a:t>مهارت</a:t>
            </a:r>
          </a:p>
          <a:p>
            <a:pPr algn="just">
              <a:spcBef>
                <a:spcPts val="0"/>
              </a:spcBef>
            </a:pPr>
            <a:r>
              <a:rPr lang="fa-IR" sz="2600" dirty="0"/>
              <a:t>فيزيولوژيک</a:t>
            </a:r>
            <a:endParaRPr lang="fa-IR" sz="33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3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300" dirty="0"/>
          </a:p>
          <a:p>
            <a:pPr marL="0" indent="0" algn="r" rtl="1">
              <a:buNone/>
            </a:pPr>
            <a:r>
              <a:rPr lang="fa-IR" sz="3300" dirty="0">
                <a:cs typeface="B Yagut" panose="00000400000000000000" pitchFamily="2" charset="-78"/>
              </a:rPr>
              <a:t>                                      </a:t>
            </a:r>
            <a:r>
              <a:rPr lang="fa-IR" sz="2600" dirty="0">
                <a:cs typeface="B Yagut" panose="00000400000000000000" pitchFamily="2" charset="-78"/>
              </a:rPr>
              <a:t>قدرت</a:t>
            </a:r>
            <a:endParaRPr lang="fa-IR" sz="33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600" dirty="0"/>
              <a:t>                                               </a:t>
            </a:r>
          </a:p>
          <a:p>
            <a:pPr marL="0" indent="0" algn="r" rtl="1">
              <a:buNone/>
            </a:pPr>
            <a:endParaRPr lang="fa-IR" sz="2600" dirty="0"/>
          </a:p>
          <a:p>
            <a:pPr marL="0" indent="0" algn="r" rtl="1">
              <a:buNone/>
            </a:pPr>
            <a:endParaRPr lang="fa-IR" sz="2600" dirty="0"/>
          </a:p>
          <a:p>
            <a:pPr marL="0" indent="0" algn="r" rtl="1">
              <a:buNone/>
            </a:pPr>
            <a:r>
              <a:rPr lang="fa-IR" sz="2600" dirty="0">
                <a:cs typeface="B Yagut" panose="00000400000000000000" pitchFamily="2" charset="-78"/>
              </a:rPr>
              <a:t>           سرعت                                                       انعطاف پذيري</a:t>
            </a:r>
            <a:endParaRPr lang="en-US" sz="26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7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F93D2-B4EA-4ABD-863C-834AC4DCA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57400"/>
            <a:ext cx="2552700" cy="170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42137-8D89-40B9-86DC-26A56B2808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82646"/>
            <a:ext cx="2447180" cy="1843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F7AC3F-1425-43B8-A2B1-846C993E98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20" y="3782646"/>
            <a:ext cx="2760860" cy="184354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728428B-0608-447B-B6DC-7FD11DE9C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61"/>
    </mc:Choice>
    <mc:Fallback xmlns="">
      <p:transition spd="slow" advTm="11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077200" cy="562771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نسخه ورزشي استاندارد</a:t>
            </a:r>
            <a:endParaRPr lang="en-US" b="1" dirty="0">
              <a:solidFill>
                <a:srgbClr val="FF0000"/>
              </a:solidFill>
            </a:endParaRPr>
          </a:p>
          <a:p>
            <a:endParaRPr lang="fa-IR" sz="2800" dirty="0"/>
          </a:p>
          <a:p>
            <a:pPr marL="0" indent="0">
              <a:spcBef>
                <a:spcPts val="0"/>
              </a:spcBef>
              <a:buNone/>
            </a:pPr>
            <a:r>
              <a:rPr lang="fa-IR" sz="2600" dirty="0"/>
              <a:t>تجويز ورزش بر اساس۴ جز اصلي صورت مي‏پذيرد که به آن اصل </a:t>
            </a:r>
            <a:r>
              <a:rPr lang="en-US" sz="2600" dirty="0"/>
              <a:t> FITT</a:t>
            </a:r>
            <a:r>
              <a:rPr lang="fa-IR" sz="2600" dirty="0"/>
              <a:t> هم گفته مي‏شود.</a:t>
            </a:r>
          </a:p>
          <a:p>
            <a:pPr marL="0" indent="0">
              <a:spcBef>
                <a:spcPts val="0"/>
              </a:spcBef>
              <a:buNone/>
            </a:pPr>
            <a:endParaRPr lang="fa-IR" sz="2600" dirty="0"/>
          </a:p>
          <a:p>
            <a:pPr>
              <a:lnSpc>
                <a:spcPct val="150000"/>
              </a:lnSpc>
            </a:pPr>
            <a:r>
              <a:rPr lang="fa-IR" sz="2600" dirty="0"/>
              <a:t>فراواني (</a:t>
            </a:r>
            <a:r>
              <a:rPr lang="en-US" sz="2600" dirty="0"/>
              <a:t>Frequency</a:t>
            </a:r>
            <a:r>
              <a:rPr lang="fa-IR" sz="2600" dirty="0"/>
              <a:t>)</a:t>
            </a:r>
          </a:p>
          <a:p>
            <a:pPr>
              <a:lnSpc>
                <a:spcPct val="150000"/>
              </a:lnSpc>
            </a:pPr>
            <a:r>
              <a:rPr lang="fa-IR" sz="2600" dirty="0"/>
              <a:t>شدت (</a:t>
            </a:r>
            <a:r>
              <a:rPr lang="en-US" sz="2600" dirty="0"/>
              <a:t>Intensity</a:t>
            </a:r>
            <a:r>
              <a:rPr lang="fa-IR" sz="2600" dirty="0"/>
              <a:t>)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fa-IR" sz="2600" dirty="0"/>
              <a:t>زمان (</a:t>
            </a:r>
            <a:r>
              <a:rPr lang="en-US" sz="2600" dirty="0"/>
              <a:t>Time</a:t>
            </a:r>
            <a:r>
              <a:rPr lang="fa-IR" sz="2600" dirty="0"/>
              <a:t>)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fa-IR" sz="2600" dirty="0"/>
              <a:t>نوع ورزش (</a:t>
            </a:r>
            <a:r>
              <a:rPr lang="en-US" sz="2600" dirty="0"/>
              <a:t>Type</a:t>
            </a:r>
            <a:r>
              <a:rPr lang="fa-IR" sz="2600" dirty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fa-IR" sz="2600" b="1" dirty="0">
                <a:solidFill>
                  <a:srgbClr val="00B050"/>
                </a:solidFill>
              </a:rPr>
              <a:t>نکته: تست صحبت کردن (</a:t>
            </a:r>
            <a:r>
              <a:rPr lang="en-US" sz="2600" b="1" dirty="0">
                <a:solidFill>
                  <a:srgbClr val="00B050"/>
                </a:solidFill>
              </a:rPr>
              <a:t>Talk test</a:t>
            </a:r>
            <a:r>
              <a:rPr lang="fa-IR" sz="26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8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Documents and Settings\hamid\Desktop\میانسال\images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708920"/>
            <a:ext cx="3816424" cy="2971800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CB70364-886C-4378-B1FB-542DE8C16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86"/>
    </mc:Choice>
    <mc:Fallback xmlns="">
      <p:transition spd="slow" advTm="21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077200" cy="4191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</a:rPr>
              <a:t>توصيه‏هاي عمومي فعاليت جسماني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en-US" sz="2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fa-IR" sz="2800" dirty="0"/>
              <a:t> </a:t>
            </a:r>
            <a:r>
              <a:rPr lang="fa-IR" sz="2600" dirty="0"/>
              <a:t>ميانسالان سالم براي بهبود و حفظ سلامت خود مي‏توانند:</a:t>
            </a:r>
          </a:p>
          <a:p>
            <a:pPr marL="0" indent="0" algn="just">
              <a:spcBef>
                <a:spcPts val="0"/>
              </a:spcBef>
              <a:buNone/>
            </a:pPr>
            <a:endParaRPr lang="fa-IR" sz="2600" dirty="0"/>
          </a:p>
          <a:p>
            <a:pPr marL="514350" indent="-514350" algn="just">
              <a:spcBef>
                <a:spcPts val="0"/>
              </a:spcBef>
            </a:pPr>
            <a:r>
              <a:rPr lang="fa-IR" sz="2600" dirty="0"/>
              <a:t>فعاليت جسماني هوازي (استقامتي) با شدت متوسط را حداقل به مدت ۱۵۰ دقيقه در ۳ تا ۵ روز هفته (حداقل۳۰دقيقه در روز) </a:t>
            </a:r>
          </a:p>
          <a:p>
            <a:pPr marL="514350" indent="-514350" algn="just">
              <a:spcBef>
                <a:spcPts val="0"/>
              </a:spcBef>
            </a:pPr>
            <a:endParaRPr lang="fa-IR" sz="2600" dirty="0"/>
          </a:p>
          <a:p>
            <a:pPr marL="514350" indent="-514350" algn="just">
              <a:spcBef>
                <a:spcPts val="0"/>
              </a:spcBef>
            </a:pPr>
            <a:r>
              <a:rPr lang="fa-IR" sz="2600" dirty="0"/>
              <a:t>يا فعاليت جسماني هوازي شديد را حداقل به مدت ۲۰ الي ۲۵ دقيقه در سه روز هفته انجام دهند.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rabicPeriod"/>
            </a:pPr>
            <a:endParaRPr lang="en-US" sz="2600" dirty="0"/>
          </a:p>
          <a:p>
            <a:pPr marL="514350" indent="-514350" algn="just">
              <a:spcBef>
                <a:spcPts val="0"/>
              </a:spcBef>
              <a:buFont typeface="+mj-lt"/>
              <a:buAutoNum type="arabicPeriod"/>
            </a:pPr>
            <a:endParaRPr lang="fa-IR" sz="2800" dirty="0"/>
          </a:p>
          <a:p>
            <a:pPr marL="0" indent="0" algn="just">
              <a:spcBef>
                <a:spcPts val="0"/>
              </a:spcBef>
              <a:buNone/>
            </a:pPr>
            <a:endParaRPr lang="fa-IR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9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hamid\Desktop\میانسال\im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495800"/>
            <a:ext cx="3581400" cy="18288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3D099B-ACED-4B35-8602-35504FF64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6"/>
    </mc:Choice>
    <mc:Fallback xmlns="">
      <p:transition spd="slow" advTm="5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5NN7CDR5NKU2-831-758</_dlc_DocId>
    <_dlc_DocIdUrl xmlns="1047730d-92e1-4018-9084-d932fd3a7f58">
      <Url>http://www.health.gov.ir/hnd/_layouts/DocIdRedir.aspx?ID=5NN7CDR5NKU2-831-758</Url>
      <Description>5NN7CDR5NKU2-831-758</Description>
    </_dlc_DocIdUrl>
  </documentManagement>
</p:properties>
</file>

<file path=customXml/itemProps1.xml><?xml version="1.0" encoding="utf-8"?>
<ds:datastoreItem xmlns:ds="http://schemas.openxmlformats.org/officeDocument/2006/customXml" ds:itemID="{3B9F4FFE-2F59-4A78-9A4D-F4FA2F3A00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CB2002-F89B-40B6-8CF1-D9524F15A50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C6B1B46-F52C-4F09-A0E3-82A05CCC18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73E0E9E-7C23-4E0F-8461-C94DF23B1DCB}">
  <ds:schemaRefs>
    <ds:schemaRef ds:uri="http://purl.org/dc/elements/1.1/"/>
    <ds:schemaRef ds:uri="http://schemas.openxmlformats.org/package/2006/metadata/core-properties"/>
    <ds:schemaRef ds:uri="1047730d-92e1-4018-9084-d932fd3a7f58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12fdc5dc-769e-4543-b10d-fbea3dac441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1175</Words>
  <Application>Microsoft Office PowerPoint</Application>
  <PresentationFormat>On-screen Show (4:3)</PresentationFormat>
  <Paragraphs>178</Paragraphs>
  <Slides>19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Wingdings</vt:lpstr>
      <vt:lpstr>B Yagut</vt:lpstr>
      <vt:lpstr>Arial</vt:lpstr>
      <vt:lpstr>Courier New</vt:lpstr>
      <vt:lpstr>Office Theme</vt:lpstr>
      <vt:lpstr>فعاليت جسماني ميانسالان و سالمندان</vt:lpstr>
      <vt:lpstr> مشخصات سند</vt:lpstr>
      <vt:lpstr> اهداف آموزشي</vt:lpstr>
      <vt:lpstr>فهرست عناوين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ورزش‏هاي مناسب براي سالمندان </vt:lpstr>
      <vt:lpstr>ورزش‏هاي مناسب براي سالمندان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لطفاً نظرها و پيشنهادهاي خود پيرامون اين بسته آموزشي را به آدرس زير ارسال کنيد.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فعالیت جسمانی میانسالان و سالمندان</dc:title>
  <dc:creator>SONY</dc:creator>
  <cp:lastModifiedBy>saberi</cp:lastModifiedBy>
  <cp:revision>433</cp:revision>
  <dcterms:created xsi:type="dcterms:W3CDTF">2020-04-21T16:07:12Z</dcterms:created>
  <dcterms:modified xsi:type="dcterms:W3CDTF">2021-05-19T09:50:24Z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943b6926-2154-4da1-81ae-b0f02872136e</vt:lpwstr>
  </property>
</Properties>
</file>